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8" r:id="rId19"/>
    <p:sldId id="274" r:id="rId20"/>
    <p:sldId id="275" r:id="rId21"/>
    <p:sldId id="276" r:id="rId22"/>
    <p:sldId id="277" r:id="rId23"/>
    <p:sldId id="291" r:id="rId24"/>
    <p:sldId id="280" r:id="rId25"/>
    <p:sldId id="293" r:id="rId26"/>
    <p:sldId id="279" r:id="rId27"/>
    <p:sldId id="29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06F03-BB45-49ED-A29A-B0AC1A4A3C09}" v="51" dt="2024-07-16T22:26:07.294"/>
    <p1510:client id="{FDEA6989-3C6D-4550-96A3-38B0386053E3}" v="2135" dt="2024-07-17T10:28:07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0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4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0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2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7/17/2024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7/17/2024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9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7/17/2024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9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5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7/17/2024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2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rJ9ysibH768&amp;ab_channel=GEEKra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ral.ai/docs/dev-board/mdt/#recover-mdt-acces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58E7-CB1D-A394-87E9-C18B4BEF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335526"/>
            <a:ext cx="10058400" cy="2981776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Edge-AI with Google Edge TPU:</a:t>
            </a:r>
            <a:r>
              <a:rPr lang="en-IN" sz="5400" b="1" kern="1400">
                <a:latin typeface="adonis-web"/>
                <a:ea typeface="adonis-web"/>
                <a:cs typeface="Times New Roman" panose="02020603050405020304" pitchFamily="18" charset="0"/>
              </a:rPr>
              <a:t> </a:t>
            </a:r>
            <a: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Sensor Fusion</a:t>
            </a:r>
            <a:b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</a:br>
            <a: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(Camera + </a:t>
            </a:r>
            <a:r>
              <a:rPr lang="en-US" sz="5400" b="1" kern="1400" spc="-50" err="1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COx</a:t>
            </a:r>
            <a: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 Sensor)</a:t>
            </a:r>
            <a:endParaRPr lang="en-IN" sz="34400">
              <a:latin typeface="adonis-web"/>
              <a:ea typeface="adonis-web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A485-88B2-227A-E581-C533A4E2C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886610"/>
            <a:ext cx="10058400" cy="23114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ts val="2177"/>
              </a:lnSpc>
            </a:pPr>
            <a:r>
              <a:rPr lang="en-US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Team:</a:t>
            </a:r>
          </a:p>
          <a:p>
            <a:pPr>
              <a:lnSpc>
                <a:spcPts val="2177"/>
              </a:lnSpc>
            </a:pP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Rakshitha</a:t>
            </a: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 </a:t>
            </a: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Kukke</a:t>
            </a: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 Prakash</a:t>
            </a:r>
          </a:p>
          <a:p>
            <a:pPr>
              <a:lnSpc>
                <a:spcPts val="2177"/>
              </a:lnSpc>
            </a:pP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Sree Samanvitha </a:t>
            </a: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Manoor</a:t>
            </a: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 Vadhoolas</a:t>
            </a:r>
          </a:p>
          <a:p>
            <a:pPr>
              <a:lnSpc>
                <a:spcPts val="2177"/>
              </a:lnSpc>
            </a:pP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Sai Swaroop </a:t>
            </a: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Maram</a:t>
            </a:r>
            <a:endParaRPr lang="en-IN" sz="2000" kern="0" spc="-27">
              <a:solidFill>
                <a:srgbClr val="272525"/>
              </a:solidFill>
              <a:latin typeface="Arial Rounded MT Bold" panose="020F0704030504030204" pitchFamily="34" charset="0"/>
              <a:ea typeface="Source Sans Pro" pitchFamily="34" charset="-122"/>
            </a:endParaRPr>
          </a:p>
          <a:p>
            <a:pPr>
              <a:lnSpc>
                <a:spcPts val="2177"/>
              </a:lnSpc>
            </a:pP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Sunil </a:t>
            </a: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Dabbiru</a:t>
            </a: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 </a:t>
            </a:r>
          </a:p>
          <a:p>
            <a:pPr>
              <a:lnSpc>
                <a:spcPts val="2177"/>
              </a:lnSpc>
            </a:pP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Mahima Desai</a:t>
            </a:r>
          </a:p>
        </p:txBody>
      </p:sp>
    </p:spTree>
    <p:extLst>
      <p:ext uri="{BB962C8B-B14F-4D97-AF65-F5344CB8AC3E}">
        <p14:creationId xmlns:p14="http://schemas.microsoft.com/office/powerpoint/2010/main" val="38242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 with sensors on the roof&#10;&#10;Description automatically generated">
            <a:extLst>
              <a:ext uri="{FF2B5EF4-FFF2-40B4-BE49-F238E27FC236}">
                <a16:creationId xmlns:a16="http://schemas.microsoft.com/office/drawing/2014/main" id="{A172763D-BA99-CD83-2CC7-45439346F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33"/>
          <a:stretch/>
        </p:blipFill>
        <p:spPr>
          <a:xfrm>
            <a:off x="1" y="11"/>
            <a:ext cx="10890522" cy="685807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C9A4C-31C6-1476-E993-00F6D5B6AC70}"/>
              </a:ext>
            </a:extLst>
          </p:cNvPr>
          <p:cNvSpPr txBox="1"/>
          <p:nvPr/>
        </p:nvSpPr>
        <p:spPr>
          <a:xfrm>
            <a:off x="8072740" y="66951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Feature Level Fusion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EB206-FE0C-89BC-730D-8814545979E7}"/>
              </a:ext>
            </a:extLst>
          </p:cNvPr>
          <p:cNvSpPr txBox="1"/>
          <p:nvPr/>
        </p:nvSpPr>
        <p:spPr>
          <a:xfrm>
            <a:off x="8072740" y="1970375"/>
            <a:ext cx="3833232" cy="4372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It is a technique that involves combining or fusing the extracted features from multiple sensors to create a new set of features that capture the complementary or correlated information from each sensor. Here is an example of feature-level fusion in the context of autonomous vehicles perception: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Feature Level Sensor Fusion in a car with Camera sensor, Lidar sensor and Radar sensor </a:t>
            </a:r>
            <a:br>
              <a:rPr lang="en-US" sz="1600"/>
            </a:br>
            <a:br>
              <a:rPr lang="en-US" sz="1600"/>
            </a:br>
            <a:r>
              <a:rPr lang="en-US" sz="1600"/>
              <a:t>Feature level fusion combines these extracted features from different sensors: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Object association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Redundancy and Confidence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Environmental modelling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Decision-Making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6CA71-D737-7173-4040-270518E2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806836-1CFC-4991-98D8-1433B031E28A}" type="datetime1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7/17/2024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96A96-6140-904F-2EA6-091E8C0D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D59DA-B384-9A99-C779-9117DE38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C057153-B650-4DEB-B370-79DDCFDCE934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39E02-C5CC-4C3E-1A1C-F2CAD8A99676}"/>
              </a:ext>
            </a:extLst>
          </p:cNvPr>
          <p:cNvSpPr txBox="1"/>
          <p:nvPr/>
        </p:nvSpPr>
        <p:spPr>
          <a:xfrm>
            <a:off x="85429" y="6225462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04560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D583B3-414B-0627-2EA6-F7DD355B3CE6}"/>
              </a:ext>
            </a:extLst>
          </p:cNvPr>
          <p:cNvSpPr txBox="1">
            <a:spLocks/>
          </p:cNvSpPr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 Sensor Fusion?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42BFB-8D84-342C-2932-67B6181A1809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Enhanced Accuracy and Reliability.</a:t>
            </a:r>
            <a:br>
              <a:rPr lang="en-US" sz="2400"/>
            </a:br>
            <a:r>
              <a:rPr lang="en-US" sz="2400"/>
              <a:t>Robustness and Redundancy.</a:t>
            </a:r>
            <a:br>
              <a:rPr lang="en-US" sz="2400"/>
            </a:br>
            <a:r>
              <a:rPr lang="en-US" sz="2400"/>
              <a:t>Improved Situational Awareness.</a:t>
            </a:r>
            <a:br>
              <a:rPr lang="en-US" sz="2400"/>
            </a:br>
            <a:r>
              <a:rPr lang="en-US" sz="2400"/>
              <a:t>Enhanced Performance.</a:t>
            </a:r>
            <a:br>
              <a:rPr lang="en-US" sz="2400"/>
            </a:br>
            <a:r>
              <a:rPr lang="en-US" sz="2400"/>
              <a:t>Versatility and Flexibility.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6752E-ABA1-1A4F-B6CD-B42EF033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6D70D3-F6BC-41CB-8A58-69500732AB07}" type="datetime1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7/17/2024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5DD83-55E0-C383-66AF-ED9E3106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16686-E3CA-E4FD-5689-3DC4C941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4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9DA1B3-212F-B72C-EE2E-EB2F10FD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Framework - TensorFlow</a:t>
            </a:r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1CDCE-C20A-5F8D-8F29-82597BF45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199535"/>
            <a:ext cx="10653579" cy="5427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TensorFlow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Open-source AI framework by Google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Supports machine learning and high-performance numerical computation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Primarily written in Python, with core components in C++</a:t>
            </a:r>
          </a:p>
          <a:p>
            <a:pPr>
              <a:buFont typeface="Arial" panose="020B0604020202020204" pitchFamily="34" charset="0"/>
              <a:buChar char="•"/>
            </a:pPr>
            <a:endParaRPr lang="en-IN"/>
          </a:p>
          <a:p>
            <a:pPr marL="0" indent="0">
              <a:buNone/>
            </a:pPr>
            <a:r>
              <a:rPr lang="en-IN" b="1"/>
              <a:t>TensorFlow Lite</a:t>
            </a:r>
          </a:p>
          <a:p>
            <a:r>
              <a:rPr lang="en-US"/>
              <a:t>Deep learning framework designed for on-device machine learning. </a:t>
            </a:r>
          </a:p>
          <a:p>
            <a:r>
              <a:rPr lang="en-US"/>
              <a:t>Key features - small binary size, fast execution, cross-platform compatibility, and support for hardware acceleration. </a:t>
            </a:r>
          </a:p>
          <a:p>
            <a:r>
              <a:rPr lang="en-US"/>
              <a:t>Applications include image classification, object detection, natural language processing, and gesture recognition.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E3209-E43C-65CD-F572-EFC28321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CFA6-FAD5-4990-9B2B-6513C851859F}" type="datetime1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48E80-1449-F142-A787-A755DB5F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8B0F3-F361-02ED-E4D7-B0F7970B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1A0E-403F-973A-093D-82E17A4A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9" y="196472"/>
            <a:ext cx="10653578" cy="1132258"/>
          </a:xfrm>
        </p:spPr>
        <p:txBody>
          <a:bodyPr/>
          <a:lstStyle/>
          <a:p>
            <a:r>
              <a:rPr lang="de-DE"/>
              <a:t>Advantages and Limitations of TensorFlow Lite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6DA3-D188-5774-29C6-3FC596A8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2" y="934065"/>
            <a:ext cx="10653579" cy="551893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Advantages:</a:t>
            </a:r>
            <a:br>
              <a:rPr lang="en-US"/>
            </a:br>
            <a:r>
              <a:rPr lang="en-US"/>
              <a:t>- Reduced latency</a:t>
            </a:r>
            <a:br>
              <a:rPr lang="en-US"/>
            </a:br>
            <a:r>
              <a:rPr lang="en-US"/>
              <a:t>- Lower power consumption</a:t>
            </a:r>
            <a:br>
              <a:rPr lang="en-US"/>
            </a:br>
            <a:r>
              <a:rPr lang="en-US"/>
              <a:t>- Enhanced privacy</a:t>
            </a:r>
          </a:p>
          <a:p>
            <a:r>
              <a:rPr lang="en-US"/>
              <a:t>Limitations:</a:t>
            </a:r>
            <a:br>
              <a:rPr lang="en-US"/>
            </a:br>
            <a:r>
              <a:rPr lang="en-US"/>
              <a:t>- Limited operation support</a:t>
            </a:r>
            <a:br>
              <a:rPr lang="en-US"/>
            </a:br>
            <a:r>
              <a:rPr lang="en-US"/>
              <a:t>- Hardware constraints</a:t>
            </a:r>
          </a:p>
          <a:p>
            <a:pPr marL="0" indent="0">
              <a:buNone/>
            </a:pPr>
            <a:r>
              <a:rPr lang="en-US" b="1"/>
              <a:t>TensorFlow Lite on Coral Dev Board Mini</a:t>
            </a:r>
          </a:p>
          <a:p>
            <a:r>
              <a:rPr lang="en-US"/>
              <a:t>TensorFlow Lite is optimized for mobile and embedded devices, ensuring that machine learning models can run efficiently on devices with limited computational resources. Its small binary size, fast execution, cross-platform compatibility, and support for hardware acceleration make it an ideal choice for deploying models on the Coral Dev Board Mini. </a:t>
            </a:r>
          </a:p>
          <a:p>
            <a:r>
              <a:rPr lang="en-US"/>
              <a:t>This combination ensures that our object detection model can operate effectively in real-time on edge devices, making it suitable for applications like fire detection, where immediate response is crucial.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67D5F-AE0C-5B24-7B34-5CCCA12E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A2A12-6BD0-4E67-824B-0539339745B1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6727C-56CB-C732-43F8-7EF94D0C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F948-56E2-6F5E-A2F1-4E51454E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1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EB5AF8-4890-3785-56C6-FABD670F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Image Classification</a:t>
            </a:r>
            <a:br>
              <a:rPr lang="en-US" b="1"/>
            </a:br>
            <a:br>
              <a:rPr lang="en-US"/>
            </a:br>
            <a:endParaRPr lang="en-IN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335EFE6-57C4-F48E-E5D0-EE414438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435509"/>
            <a:ext cx="10653579" cy="477552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/>
              <a:t> Image Classification is the process of using a specific algorithm through the input image to provide a model, which outputs the class or the probability of the class to which the image belongs.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/>
              <a:t> Deep learning can be classified as the subfield of machine learning.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Example: Identifying images as cat, dog, or bird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/>
              <a:t>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Medical Imaging: Diagnosing diseases from X-rays or MRIs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Social Media: Organizing and tagging photos</a:t>
            </a:r>
          </a:p>
          <a:p>
            <a:r>
              <a:rPr lang="en-IN"/>
              <a:t>Automotive: </a:t>
            </a:r>
            <a:r>
              <a:rPr lang="en-US"/>
              <a:t>Advanced Driver Assistance Systems (ADAS) for Traffic Sign Recognition, Lane departure warning, Driver Drowsiness Detection</a:t>
            </a:r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5C87-C4C2-4B65-A178-2664ECBB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5219D-0846-4AB4-8DED-C487DFA32D75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CEB43-E3A3-4014-A595-655FBAB2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D04F1-4B26-AC40-F17A-BE5D9DFE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1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EC0C-3E57-2A7B-38DF-1F29A82C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Object Detection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25EC-72A3-F773-4E7A-600CD1A82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132085"/>
            <a:ext cx="10653579" cy="5544017"/>
          </a:xfrm>
        </p:spPr>
        <p:txBody>
          <a:bodyPr>
            <a:normAutofit/>
          </a:bodyPr>
          <a:lstStyle/>
          <a:p>
            <a:pPr marL="742950" lvl="1" indent="-285750" algn="just"/>
            <a:r>
              <a:rPr lang="en-US" sz="2000"/>
              <a:t>Identifies and locates objects within an image</a:t>
            </a:r>
          </a:p>
          <a:p>
            <a:pPr marL="742950" lvl="1" indent="-285750"/>
            <a:r>
              <a:rPr lang="en-US" sz="2000"/>
              <a:t>Provides class labels and bounding boxes for multiple objects</a:t>
            </a:r>
          </a:p>
          <a:p>
            <a:pPr lvl="1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b="1"/>
              <a:t>      Applications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Autonomous Driving: Detecting pedestrians, vehicles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Security Systems: Monitoring for intruders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Retail: Inventory management</a:t>
            </a:r>
          </a:p>
          <a:p>
            <a:pPr marL="228600" lvl="1" indent="0">
              <a:buNone/>
            </a:pPr>
            <a:r>
              <a:rPr lang="en-US" sz="2000" b="1"/>
              <a:t> </a:t>
            </a:r>
          </a:p>
          <a:p>
            <a:pPr marL="228600" lvl="1" indent="0">
              <a:buNone/>
            </a:pPr>
            <a:r>
              <a:rPr lang="en-US" sz="2000" b="1"/>
              <a:t>  Benefits</a:t>
            </a:r>
          </a:p>
          <a:p>
            <a:pPr lvl="1"/>
            <a:r>
              <a:rPr lang="en-US" sz="2000"/>
              <a:t>Provides precise object locations</a:t>
            </a:r>
          </a:p>
          <a:p>
            <a:pPr lvl="1"/>
            <a:r>
              <a:rPr lang="en-US" sz="2000"/>
              <a:t>Detects multiple objects in complex scenes</a:t>
            </a:r>
          </a:p>
          <a:p>
            <a:pPr lvl="1"/>
            <a:r>
              <a:rPr lang="en-US" sz="2000"/>
              <a:t>Essential for real-time applications</a:t>
            </a:r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BEB37-5A45-5337-C675-882D97DC9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8C2-B093-40DA-B4B6-0093E25966ED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CE21D-E4AA-8031-6E3D-464D545C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C3C76-1BBE-F310-4761-47063691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2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EB5AF8-4890-3785-56C6-FABD670F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78854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Image Classification vs Object Detection</a:t>
            </a:r>
            <a:br>
              <a:rPr lang="en-US" b="1"/>
            </a:br>
            <a:br>
              <a:rPr lang="en-US"/>
            </a:br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661078-7E1C-5630-2816-02A779675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69" r="50150"/>
          <a:stretch/>
        </p:blipFill>
        <p:spPr>
          <a:xfrm>
            <a:off x="1079845" y="1602658"/>
            <a:ext cx="3580647" cy="28034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5C87-C4C2-4B65-A178-2664ECBB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5219D-0846-4AB4-8DED-C487DFA32D75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CEB43-E3A3-4014-A595-655FBAB2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D04F1-4B26-AC40-F17A-BE5D9DFE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8B04C213-342B-BA65-737E-C73A93F9D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94" t="15650"/>
          <a:stretch/>
        </p:blipFill>
        <p:spPr>
          <a:xfrm>
            <a:off x="6617110" y="1720646"/>
            <a:ext cx="3663657" cy="2844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1F7DE0-74B4-323F-008B-4121A4AB1BB4}"/>
              </a:ext>
            </a:extLst>
          </p:cNvPr>
          <p:cNvSpPr txBox="1"/>
          <p:nvPr/>
        </p:nvSpPr>
        <p:spPr>
          <a:xfrm>
            <a:off x="1478377" y="4485650"/>
            <a:ext cx="88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(Source: https://research.aimultiple.com/image-recognition-vs-classification/)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80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CA664-69E7-C534-4310-8EDA25B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90" y="234007"/>
            <a:ext cx="10653578" cy="11322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COCO </a:t>
            </a:r>
            <a:r>
              <a:rPr lang="en-IN"/>
              <a:t>Dataset</a:t>
            </a:r>
            <a:br>
              <a:rPr lang="en-US" b="1"/>
            </a:b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B3F3-9EE2-E914-C436-F3F09A9D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45" y="1006195"/>
            <a:ext cx="10653579" cy="5617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COCO (Common Objects in Context)</a:t>
            </a:r>
          </a:p>
          <a:p>
            <a:r>
              <a:rPr lang="en-US"/>
              <a:t>Large-scale dataset for object detection, segmentation, and image captioning</a:t>
            </a:r>
          </a:p>
          <a:p>
            <a:r>
              <a:rPr lang="en-US"/>
              <a:t>Over 330,000 images and 80 object categories</a:t>
            </a:r>
          </a:p>
          <a:p>
            <a:pPr marL="0" indent="0">
              <a:buNone/>
            </a:pPr>
            <a:r>
              <a:rPr lang="en-US" b="1"/>
              <a:t>Advantages:</a:t>
            </a:r>
          </a:p>
          <a:p>
            <a:r>
              <a:rPr lang="en-US"/>
              <a:t>Comprehensive object annotations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Handles complex real-world scenarios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Robust for varying conditions (lighting, occlusions, backgrounds)</a:t>
            </a:r>
          </a:p>
          <a:p>
            <a:pPr marL="0" indent="0">
              <a:buNone/>
            </a:pPr>
            <a:r>
              <a:rPr lang="en-IN" b="1"/>
              <a:t>Use of COCO in the current Project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 Essential for accurate human detection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 Operates effectively in diverse environments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 Compatible with TensorFlow Lite for edge devices </a:t>
            </a:r>
          </a:p>
          <a:p>
            <a:pPr marL="0" indent="0">
              <a:buNone/>
            </a:pP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E9372-06E5-2005-C05C-F64430C4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BA0D-C29A-405C-9E65-41CBAB8E498A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25FF2-8BBE-731C-258A-689A2D78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543EB-3991-B00C-2F68-D0ABF70B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9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479E-ACDC-C738-E928-6873A691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483439"/>
            <a:ext cx="10653578" cy="1132258"/>
          </a:xfrm>
        </p:spPr>
        <p:txBody>
          <a:bodyPr/>
          <a:lstStyle/>
          <a:p>
            <a:r>
              <a:rPr lang="en-US"/>
              <a:t>Use case : Fire 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98779-A1DB-67EF-BB0C-A79172B4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3014-EB3E-41F0-8D58-72E1EE30BC14}" type="datetime1"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6E25-B197-6ECB-B751-6A7D3368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EAF6-0A7D-86D6-A71A-960D1AAA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F65518-56DB-0F1D-F93D-FC941B3D5C22}"/>
              </a:ext>
            </a:extLst>
          </p:cNvPr>
          <p:cNvGrpSpPr/>
          <p:nvPr/>
        </p:nvGrpSpPr>
        <p:grpSpPr>
          <a:xfrm>
            <a:off x="1124451" y="1763975"/>
            <a:ext cx="9943097" cy="4106991"/>
            <a:chOff x="512801" y="1665653"/>
            <a:chExt cx="9943097" cy="4106991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830DD984-BDB8-BE02-7593-3F96E79D8F9F}"/>
                </a:ext>
              </a:extLst>
            </p:cNvPr>
            <p:cNvSpPr/>
            <p:nvPr/>
          </p:nvSpPr>
          <p:spPr>
            <a:xfrm>
              <a:off x="512801" y="2434749"/>
              <a:ext cx="2274093" cy="71437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Object Detection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4033CEDD-4884-2CC2-92D3-7F936D928717}"/>
                </a:ext>
              </a:extLst>
            </p:cNvPr>
            <p:cNvSpPr/>
            <p:nvPr/>
          </p:nvSpPr>
          <p:spPr>
            <a:xfrm>
              <a:off x="8027024" y="2403172"/>
              <a:ext cx="2428874" cy="72628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Check sensor value</a:t>
              </a:r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56354270-38FB-7367-608E-A45188FACF42}"/>
                </a:ext>
              </a:extLst>
            </p:cNvPr>
            <p:cNvSpPr/>
            <p:nvPr/>
          </p:nvSpPr>
          <p:spPr>
            <a:xfrm>
              <a:off x="3857948" y="1665653"/>
              <a:ext cx="3011590" cy="2185573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If human is detected and carbon monoxide present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8195DE-C37A-1829-B8B2-BF3475D5346B}"/>
                </a:ext>
              </a:extLst>
            </p:cNvPr>
            <p:cNvSpPr/>
            <p:nvPr/>
          </p:nvSpPr>
          <p:spPr>
            <a:xfrm>
              <a:off x="4003227" y="4998738"/>
              <a:ext cx="2714624" cy="7739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Indicate using LED and printing a message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3B04F1-135E-C37C-8EA0-0C89BE63689B}"/>
                </a:ext>
              </a:extLst>
            </p:cNvPr>
            <p:cNvCxnSpPr/>
            <p:nvPr/>
          </p:nvCxnSpPr>
          <p:spPr>
            <a:xfrm>
              <a:off x="2768014" y="2761627"/>
              <a:ext cx="1085399" cy="95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6990FC-2BC0-96DB-DC49-8E14D0ECE3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4337" y="2762524"/>
              <a:ext cx="1134341" cy="15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8469A6-31FE-9C8D-1B72-A1330786F7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5162" y="3870978"/>
              <a:ext cx="1518" cy="1129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D25E80-579B-4D94-4A53-1DE5669C14F7}"/>
              </a:ext>
            </a:extLst>
          </p:cNvPr>
          <p:cNvSpPr txBox="1"/>
          <p:nvPr/>
        </p:nvSpPr>
        <p:spPr>
          <a:xfrm>
            <a:off x="2211350" y="6128332"/>
            <a:ext cx="752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Decision Level Sensor Fusion</a:t>
            </a:r>
          </a:p>
        </p:txBody>
      </p:sp>
    </p:spTree>
    <p:extLst>
      <p:ext uri="{BB962C8B-B14F-4D97-AF65-F5344CB8AC3E}">
        <p14:creationId xmlns:p14="http://schemas.microsoft.com/office/powerpoint/2010/main" val="251177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E064-EE55-048F-7D32-34EB6677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 of object detection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48848-373B-BF43-1F59-C16C7EFC5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86778"/>
            <a:ext cx="10653579" cy="46225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 model used for the project is a pre-trained model. For installing this model to Google Coral Mini, we need to clone </a:t>
            </a:r>
            <a:r>
              <a:rPr lang="en-US" err="1"/>
              <a:t>pycoral</a:t>
            </a:r>
            <a:r>
              <a:rPr lang="en-US"/>
              <a:t> library into the board by typing the following commands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Then we need to add the model labels as well by using the following command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093D-A968-96EA-22E4-11A088CC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8677-C8E6-488B-94E5-25AE6A0ADD47}" type="datetime1">
              <a:rPr lang="en-US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84BE2-0C47-A307-7D50-91B646FD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123C7-C5AC-9663-39F2-93B64D5A5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19</a:t>
            </a:fld>
            <a:endParaRPr lang="en-US"/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7FC8CF8-A698-2721-44AE-DBA79800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06" y="3078911"/>
            <a:ext cx="49530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A1F6C-46E9-F933-9FAA-75DD3F30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147" y="5495925"/>
            <a:ext cx="4301705" cy="5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8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23CC-DC0F-33A3-E3CE-A42E360378C2}"/>
              </a:ext>
            </a:extLst>
          </p:cNvPr>
          <p:cNvSpPr txBox="1">
            <a:spLocks/>
          </p:cNvSpPr>
          <p:nvPr/>
        </p:nvSpPr>
        <p:spPr>
          <a:xfrm>
            <a:off x="876798" y="417231"/>
            <a:ext cx="10438403" cy="699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adonis-web"/>
                <a:cs typeface="Times New Roman" panose="02020603050405020304" pitchFamily="18" charset="0"/>
              </a:rPr>
              <a:t>What is Google Coral Mini</a:t>
            </a:r>
            <a:endParaRPr lang="en-IN" sz="4400" b="1" kern="14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adonis-web"/>
              <a:cs typeface="Times New Roman" panose="02020603050405020304" pitchFamily="18" charset="0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00510208-A523-44C0-47C1-C08A5871FD23}"/>
              </a:ext>
            </a:extLst>
          </p:cNvPr>
          <p:cNvSpPr/>
          <p:nvPr/>
        </p:nvSpPr>
        <p:spPr>
          <a:xfrm>
            <a:off x="319830" y="2315568"/>
            <a:ext cx="5047817" cy="995124"/>
          </a:xfrm>
          <a:prstGeom prst="roundRect">
            <a:avLst>
              <a:gd name="adj" fmla="val 78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anchor="ctr"/>
          <a:lstStyle/>
          <a:p>
            <a:pPr algn="ctr" defTabSz="914400">
              <a:lnSpc>
                <a:spcPts val="2001"/>
              </a:lnSpc>
            </a:pPr>
            <a:r>
              <a:rPr lang="de-DE" sz="2000" b="1" kern="0" spc="-32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Compact Design</a:t>
            </a:r>
            <a:endParaRPr lang="en-IN" sz="2000" b="1" kern="0" spc="-32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FD197FC-24DC-DFB6-1198-0BD0FEE45AFC}"/>
              </a:ext>
            </a:extLst>
          </p:cNvPr>
          <p:cNvSpPr/>
          <p:nvPr/>
        </p:nvSpPr>
        <p:spPr>
          <a:xfrm>
            <a:off x="319830" y="4315570"/>
            <a:ext cx="5047817" cy="995124"/>
          </a:xfrm>
          <a:prstGeom prst="roundRect">
            <a:avLst>
              <a:gd name="adj" fmla="val 78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anchor="ctr"/>
          <a:lstStyle/>
          <a:p>
            <a:pPr algn="ctr" defTabSz="914400">
              <a:lnSpc>
                <a:spcPts val="2001"/>
              </a:lnSpc>
            </a:pPr>
            <a:r>
              <a:rPr lang="de-DE" sz="2000" b="1" kern="0" spc="-32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Software Support</a:t>
            </a:r>
            <a:endParaRPr lang="en-IN" sz="2000" b="1" kern="0" spc="-32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8BD9D85E-F836-B2D8-4C92-B5B7DC6EB62E}"/>
              </a:ext>
            </a:extLst>
          </p:cNvPr>
          <p:cNvSpPr/>
          <p:nvPr/>
        </p:nvSpPr>
        <p:spPr>
          <a:xfrm>
            <a:off x="6457386" y="2337343"/>
            <a:ext cx="5047817" cy="995124"/>
          </a:xfrm>
          <a:prstGeom prst="roundRect">
            <a:avLst>
              <a:gd name="adj" fmla="val 78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anchor="ctr"/>
          <a:lstStyle/>
          <a:p>
            <a:pPr algn="ctr">
              <a:lnSpc>
                <a:spcPts val="2260"/>
              </a:lnSpc>
            </a:pPr>
            <a:r>
              <a:rPr lang="de-DE" sz="1808" b="1" kern="0" spc="-36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Edge TPU</a:t>
            </a:r>
            <a:endParaRPr lang="en-IN" sz="1808" b="1" kern="0" spc="-36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C33407B0-8E5D-7111-D6B5-DDEF4CDF7250}"/>
              </a:ext>
            </a:extLst>
          </p:cNvPr>
          <p:cNvSpPr/>
          <p:nvPr/>
        </p:nvSpPr>
        <p:spPr>
          <a:xfrm>
            <a:off x="6457386" y="4337345"/>
            <a:ext cx="5047817" cy="995124"/>
          </a:xfrm>
          <a:prstGeom prst="roundRect">
            <a:avLst>
              <a:gd name="adj" fmla="val 78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anchor="ctr"/>
          <a:lstStyle/>
          <a:p>
            <a:pPr algn="ctr" defTabSz="914400">
              <a:lnSpc>
                <a:spcPts val="2001"/>
              </a:lnSpc>
            </a:pPr>
            <a:r>
              <a:rPr lang="de-DE" sz="2000" b="1" kern="0" spc="-32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Versatile Connectivity</a:t>
            </a:r>
            <a:endParaRPr lang="en-IN" sz="2000" b="1" kern="0" spc="-32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5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5EBC-5C2B-89F4-066D-9359442A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Calibration of the Carbon Monoxide Sensor</a:t>
            </a:r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50E4AC8-03F9-961D-4E63-C15156BAB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1155" y="1226702"/>
            <a:ext cx="5352111" cy="50826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8BE9-B00F-291C-9BF5-ACE756FC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278ED-EEB5-48C7-A52F-7404A2449702}" type="datetime1"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E68FD-910F-D944-5918-21AFD9FA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DFD1-98ED-EC0D-2DE3-141153A7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24263-B99A-6A69-E543-52774208219F}"/>
              </a:ext>
            </a:extLst>
          </p:cNvPr>
          <p:cNvSpPr txBox="1"/>
          <p:nvPr/>
        </p:nvSpPr>
        <p:spPr>
          <a:xfrm>
            <a:off x="818753" y="1686872"/>
            <a:ext cx="376626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We need to calibrate the carbon monoxide sensor at our desired threshold value.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We run this simple code on Google Coral Mini which keeps printing the read sensor value.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Now we vary the potentiometer value and set the threshold.</a:t>
            </a:r>
          </a:p>
        </p:txBody>
      </p:sp>
    </p:spTree>
    <p:extLst>
      <p:ext uri="{BB962C8B-B14F-4D97-AF65-F5344CB8AC3E}">
        <p14:creationId xmlns:p14="http://schemas.microsoft.com/office/powerpoint/2010/main" val="272486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4BE7-B2D4-8CA2-3DD1-739B0659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 for the complete setup</a:t>
            </a:r>
          </a:p>
        </p:txBody>
      </p:sp>
      <p:pic>
        <p:nvPicPr>
          <p:cNvPr id="7" name="Content Placeholder 6" descr="A diagram of a circuit board&#10;&#10;Description automatically generated">
            <a:extLst>
              <a:ext uri="{FF2B5EF4-FFF2-40B4-BE49-F238E27FC236}">
                <a16:creationId xmlns:a16="http://schemas.microsoft.com/office/drawing/2014/main" id="{78AF9F17-0F35-4178-1252-F7503C40B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540" y="1715532"/>
            <a:ext cx="6369792" cy="459382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A41BC-CB5A-C26B-E661-278613FE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E650-8008-40B5-9FCE-1B5EDCBFD016}" type="datetime1">
              <a:rPr lang="en-US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0A8F2-46E8-58DD-CF43-569731B1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FA6B4-584E-BCA0-2C2E-8680248E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22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1744A9-4ACE-01AC-981F-B1312FAF8A20}"/>
              </a:ext>
            </a:extLst>
          </p:cNvPr>
          <p:cNvSpPr/>
          <p:nvPr/>
        </p:nvSpPr>
        <p:spPr>
          <a:xfrm>
            <a:off x="6252304" y="4599909"/>
            <a:ext cx="2415396" cy="6038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C31DB-1FCA-B258-8324-1EA058E8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10446" cy="787202"/>
          </a:xfrm>
        </p:spPr>
        <p:txBody>
          <a:bodyPr/>
          <a:lstStyle/>
          <a:p>
            <a:r>
              <a:rPr lang="en-US"/>
              <a:t>Modification of the sensor fusion 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A073-2381-BC30-258A-6BEBA8E2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0BB0-A302-4DEF-B96F-78AE6186EBA0}" type="datetime1"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9EA1-9D2D-B107-294A-B2046F2E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96305-7FEE-8216-D29D-872C5985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74AAB0-C4F1-F287-A634-6F71A861B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341721"/>
            <a:ext cx="10610447" cy="4967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We modify the object detection function to return a Boolean value for human detection.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3C4512B-D67F-C2A5-CAD2-9DC0A65F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66" y="2203330"/>
            <a:ext cx="5649044" cy="41047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C69649-4F04-313F-5AA9-35AA9EFF83F2}"/>
              </a:ext>
            </a:extLst>
          </p:cNvPr>
          <p:cNvSpPr/>
          <p:nvPr/>
        </p:nvSpPr>
        <p:spPr>
          <a:xfrm>
            <a:off x="6192758" y="4614795"/>
            <a:ext cx="3292415" cy="6038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FBE2B67-526F-2B02-8FDF-96C348F6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04" y="2200095"/>
            <a:ext cx="5270381" cy="4111206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6FD559A0-6D9B-593C-9BF9-48966DD04254}"/>
              </a:ext>
            </a:extLst>
          </p:cNvPr>
          <p:cNvSpPr/>
          <p:nvPr/>
        </p:nvSpPr>
        <p:spPr>
          <a:xfrm>
            <a:off x="9482152" y="4784146"/>
            <a:ext cx="1480867" cy="244415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0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6BFB-8649-007C-284D-6866D85F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Object detection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D20EA-4047-D836-9914-407D36C0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519CB-2FF6-45E2-934E-E0C582567D51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78517-C375-F6D4-1CE1-B1A1B9F0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F26A5-0680-D754-37DB-E87CCCF4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0785E-B68E-B08F-A16E-83FA01EA9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114769"/>
            <a:ext cx="6791042" cy="269183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AF0559-66E4-E3D4-8D0D-8847B3896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84" y="3402473"/>
            <a:ext cx="6241942" cy="2765015"/>
          </a:xfrm>
        </p:spPr>
      </p:pic>
    </p:spTree>
    <p:extLst>
      <p:ext uri="{BB962C8B-B14F-4D97-AF65-F5344CB8AC3E}">
        <p14:creationId xmlns:p14="http://schemas.microsoft.com/office/powerpoint/2010/main" val="355465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72124-EBD4-4A7D-CC6F-FD9F9203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 function call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516B-BE50-F08E-120C-1901E2A6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9A93-E42C-7881-98E2-402FC17B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A50834C-4367-4FDC-A1D1-FE1DBE1BED5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7/17/2024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792B6-200A-D3DF-DD23-687D4DCD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A6BD86-E053-645B-AF06-28F7795D5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20" y="836907"/>
            <a:ext cx="7349911" cy="4807973"/>
          </a:xfrm>
        </p:spPr>
      </p:pic>
    </p:spTree>
    <p:extLst>
      <p:ext uri="{BB962C8B-B14F-4D97-AF65-F5344CB8AC3E}">
        <p14:creationId xmlns:p14="http://schemas.microsoft.com/office/powerpoint/2010/main" val="1305773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E4432-6B26-756A-A548-74D9A179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64-4307-4FDE-B7F6-989D9727BA05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73F6-CCE0-C45F-7C07-B451D40D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2714C-7B2E-4095-84EE-C446E355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F7FD6-370B-C0D0-2F82-F9804F0A6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4303" y="-2669733"/>
            <a:ext cx="5488860" cy="12197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0C42A-3C9C-D4A5-9193-5D2527A29849}"/>
              </a:ext>
            </a:extLst>
          </p:cNvPr>
          <p:cNvSpPr txBox="1"/>
          <p:nvPr/>
        </p:nvSpPr>
        <p:spPr>
          <a:xfrm>
            <a:off x="1149180" y="2389239"/>
            <a:ext cx="147027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err="1"/>
              <a:t>COx</a:t>
            </a:r>
            <a:r>
              <a:rPr lang="en-IN"/>
              <a:t>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E3ADA-4815-CF7A-65A8-F880208AAEEC}"/>
              </a:ext>
            </a:extLst>
          </p:cNvPr>
          <p:cNvSpPr txBox="1"/>
          <p:nvPr/>
        </p:nvSpPr>
        <p:spPr>
          <a:xfrm>
            <a:off x="3989333" y="5294672"/>
            <a:ext cx="210666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Google Coral Mini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69253-EDF4-D89A-D883-A0E4DD1EBA5A}"/>
              </a:ext>
            </a:extLst>
          </p:cNvPr>
          <p:cNvSpPr txBox="1"/>
          <p:nvPr/>
        </p:nvSpPr>
        <p:spPr>
          <a:xfrm>
            <a:off x="9438287" y="4675239"/>
            <a:ext cx="1681871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Coral Camera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E8C40-E3CD-3C41-DB1A-5C32BCC447F3}"/>
              </a:ext>
            </a:extLst>
          </p:cNvPr>
          <p:cNvSpPr txBox="1"/>
          <p:nvPr/>
        </p:nvSpPr>
        <p:spPr>
          <a:xfrm>
            <a:off x="4211929" y="2804955"/>
            <a:ext cx="644728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F970D7-0632-9495-7EA2-DE2DF6766E5D}"/>
              </a:ext>
            </a:extLst>
          </p:cNvPr>
          <p:cNvSpPr txBox="1"/>
          <p:nvPr/>
        </p:nvSpPr>
        <p:spPr>
          <a:xfrm>
            <a:off x="5411357" y="267950"/>
            <a:ext cx="1369286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Test Setup</a:t>
            </a:r>
          </a:p>
        </p:txBody>
      </p:sp>
    </p:spTree>
    <p:extLst>
      <p:ext uri="{BB962C8B-B14F-4D97-AF65-F5344CB8AC3E}">
        <p14:creationId xmlns:p14="http://schemas.microsoft.com/office/powerpoint/2010/main" val="32355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86C8-02FF-CF4D-E28E-4F7B5C8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39EC-B714-0F16-E215-D309D79E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/>
              <a:t>Enter the Coral Mini terminal with „mdt shell“ command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Upload the desired library for the Tensor Flow Lite model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Place the system with connected camera ans sensor.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Execute the project script with „python3 scf_demo2.py“. The environment is scanned and objects are detected and printed on terminal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Ensure that a human in front of the camera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Provide sensor input to the </a:t>
            </a:r>
            <a:r>
              <a:rPr lang="en-US" err="1"/>
              <a:t>COx</a:t>
            </a:r>
            <a:r>
              <a:rPr lang="en-US"/>
              <a:t> sensor such that the threshold is met. (Threshold can be adjusted as per requirement using </a:t>
            </a:r>
            <a:r>
              <a:rPr lang="en-IN"/>
              <a:t>potentiometer</a:t>
            </a:r>
            <a:r>
              <a:rPr lang="en-US"/>
              <a:t>)</a:t>
            </a:r>
            <a:endParaRPr lang="de-DE"/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03F7-A7FB-7C47-6246-C07AAA2A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3822-3575-46FF-8650-F3B13A82F43A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8E2E-0D70-4F7E-D967-8291A73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7673-1825-72F3-C0A6-5EF0C54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2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86C8-02FF-CF4D-E28E-4F7B5C8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run – additional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39EC-B714-0F16-E215-D309D79E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To retreive images/ files saved in the Google Coral Mini board or to update/ send a file from Host OS (Windows):</a:t>
            </a:r>
            <a:br>
              <a:rPr lang="de-DE"/>
            </a:br>
            <a:r>
              <a:rPr lang="de-DE"/>
              <a:t>First exit from the shell of the board using „exit“ command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Push code/ file to Google Coral mini</a:t>
            </a:r>
            <a:br>
              <a:rPr lang="de-DE"/>
            </a:br>
            <a:endParaRPr lang="de-DE"/>
          </a:p>
          <a:p>
            <a:pPr marL="457200" indent="-457200">
              <a:buFont typeface="+mj-lt"/>
              <a:buAutoNum type="arabicPeriod"/>
            </a:pPr>
            <a:endParaRPr lang="de-DE"/>
          </a:p>
          <a:p>
            <a:pPr marL="457200" indent="-457200">
              <a:buFont typeface="+mj-lt"/>
              <a:buAutoNum type="arabicPeriod"/>
            </a:pPr>
            <a:r>
              <a:rPr lang="de-DE"/>
              <a:t>Get image/ file from Google Coral mini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03F7-A7FB-7C47-6246-C07AAA2A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3822-3575-46FF-8650-F3B13A82F43A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8E2E-0D70-4F7E-D967-8291A73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7673-1825-72F3-C0A6-5EF0C54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63687-91B0-24E2-5B65-1CDDC9066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72" y="4784888"/>
            <a:ext cx="9754951" cy="583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22F95-BA2F-57E2-585F-8424C49A4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71" y="3426541"/>
            <a:ext cx="9754951" cy="653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46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86C8-02FF-CF4D-E28E-4F7B5C8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03F7-A7FB-7C47-6246-C07AAA2A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3822-3575-46FF-8650-F3B13A82F43A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8E2E-0D70-4F7E-D967-8291A73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7673-1825-72F3-C0A6-5EF0C54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16961-77F3-22BF-E753-AE4609E7A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35" y="1050920"/>
            <a:ext cx="8125729" cy="558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5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86C8-02FF-CF4D-E28E-4F7B5C8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39EC-B714-0F16-E215-D309D79E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03F7-A7FB-7C47-6246-C07AAA2A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3822-3575-46FF-8650-F3B13A82F43A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8E2E-0D70-4F7E-D967-8291A73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7673-1825-72F3-C0A6-5EF0C54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1AC74-C920-11B7-1827-FFF82E278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15" y="1543792"/>
            <a:ext cx="8003969" cy="476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37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v Board - Coral | Mouser">
            <a:extLst>
              <a:ext uri="{FF2B5EF4-FFF2-40B4-BE49-F238E27FC236}">
                <a16:creationId xmlns:a16="http://schemas.microsoft.com/office/drawing/2014/main" id="{2737DD46-F6F7-9787-7069-DADFAE82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7" y="819150"/>
            <a:ext cx="4138084" cy="30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al Dev Board Mini, Quad-Core &amp; AI Google Edge TPU, WiFi">
            <a:extLst>
              <a:ext uri="{FF2B5EF4-FFF2-40B4-BE49-F238E27FC236}">
                <a16:creationId xmlns:a16="http://schemas.microsoft.com/office/drawing/2014/main" id="{497F7B56-601E-7512-C05A-25218962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82" y="711437"/>
            <a:ext cx="4626001" cy="3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ral Dev Board Micro">
            <a:extLst>
              <a:ext uri="{FF2B5EF4-FFF2-40B4-BE49-F238E27FC236}">
                <a16:creationId xmlns:a16="http://schemas.microsoft.com/office/drawing/2014/main" id="{985947DF-1CF5-39A7-2AEC-79E8F97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70" y="3826158"/>
            <a:ext cx="2566705" cy="25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8862B7-F71B-C2A4-7723-86CE359C1F12}"/>
              </a:ext>
            </a:extLst>
          </p:cNvPr>
          <p:cNvSpPr txBox="1"/>
          <p:nvPr/>
        </p:nvSpPr>
        <p:spPr>
          <a:xfrm>
            <a:off x="9896943" y="6262058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330301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Applications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 safety and prevention: </a:t>
            </a:r>
            <a:b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safety system, Industries, Office buildings, Schools, Hospitals etc.</a:t>
            </a:r>
          </a:p>
          <a:p>
            <a: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Agricultural and Forest Monitoring: </a:t>
            </a:r>
            <a:b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 Fire Detection, Farm Security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Monitoring:</a:t>
            </a:r>
            <a:b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Plants</a:t>
            </a:r>
            <a:b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Mining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6926DA-88AA-26B1-1EBC-AE16DBEA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521" y="173873"/>
            <a:ext cx="2430984" cy="1881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335A0-201B-7A22-FDDF-90247A3D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21" y="3269332"/>
            <a:ext cx="2438611" cy="2171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67774-778C-7144-4FD5-E0BFA79E6EAC}"/>
              </a:ext>
            </a:extLst>
          </p:cNvPr>
          <p:cNvSpPr txBox="1"/>
          <p:nvPr/>
        </p:nvSpPr>
        <p:spPr>
          <a:xfrm>
            <a:off x="9809592" y="5613680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04217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Lessons Learnt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561153"/>
            <a:ext cx="10653579" cy="4593828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Environment: Windows vs Linux vs Virtual Machine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Windows: Ease of usage, more availability of tools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Machine: could be used for mitigating issues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(Setup source: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Ubuntu 22.04 In VirtualBox - The Complete Guide (youtube.com)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Linux: seamless experience, stable, most preferable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only option for force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fastboot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boot for Windows 11 Home was not possible due to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bitlocker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encryption.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621C56-41CC-E1D0-EAE2-B68DFB33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83" y="4762760"/>
            <a:ext cx="1720634" cy="154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E6C270-7C32-1BF2-E53E-62AECE278EB5}"/>
              </a:ext>
            </a:extLst>
          </p:cNvPr>
          <p:cNvSpPr txBox="1"/>
          <p:nvPr/>
        </p:nvSpPr>
        <p:spPr>
          <a:xfrm>
            <a:off x="5343229" y="6303992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869721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Lessons Learnt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USB handling in Virtual Machine</a:t>
            </a:r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Bricked board scenario: force fastboot recommended</a:t>
            </a:r>
          </a:p>
          <a:p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the mdt.key effectively when switching between different PCs is important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MDT key, if other SSH tools are preferred, simply generate your own key and push it to the device using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pushkey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Recovering the MDT access is also possible by restarting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mdt-keymaster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 on the board 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(Source: </a:t>
            </a:r>
            <a:r>
              <a:rPr lang="en-IN" sz="24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Mendel Development Tool (</a:t>
            </a:r>
            <a:r>
              <a:rPr lang="en-IN" sz="2400" u="sng" kern="1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mdt</a:t>
            </a:r>
            <a:r>
              <a:rPr lang="en-IN" sz="24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) | Coral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0BCA5-19DC-1FE1-3F95-B8325C99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359" y="232098"/>
            <a:ext cx="4671808" cy="2121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54112-2E85-76CF-9C42-9FDFE6A10D52}"/>
              </a:ext>
            </a:extLst>
          </p:cNvPr>
          <p:cNvSpPr txBox="1"/>
          <p:nvPr/>
        </p:nvSpPr>
        <p:spPr>
          <a:xfrm>
            <a:off x="9809592" y="5613680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716150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Lessons Learnt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Sticking to a regular network once a board is connected is cruical. Avoid VPNs.</a:t>
            </a:r>
          </a:p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Safety shut down of the board is a must.</a:t>
            </a:r>
          </a:p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Avoid updating the board after a force fastboot</a:t>
            </a:r>
          </a:p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 support plan to support Environmental sensor board</a:t>
            </a:r>
            <a:b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Google Team</a:t>
            </a:r>
          </a:p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34545-C337-4150-C498-433DC09CF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30" y="3429000"/>
            <a:ext cx="1958510" cy="2476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310089-66C6-FEF3-5F71-83E66F556066}"/>
              </a:ext>
            </a:extLst>
          </p:cNvPr>
          <p:cNvSpPr txBox="1"/>
          <p:nvPr/>
        </p:nvSpPr>
        <p:spPr>
          <a:xfrm>
            <a:off x="9392715" y="5918552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539171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Future work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in-house environmental sensor board/ system compatible with coral mini</a:t>
            </a:r>
          </a:p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the system for real-time processing: hardware acceleration or using lightweight </a:t>
            </a:r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architectures.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alert and notification systems</a:t>
            </a:r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67D00-EEE7-33F4-95D7-0F5915CA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74" y="2891743"/>
            <a:ext cx="1192634" cy="1074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7E4D57-9719-FA97-AB9A-FC3DAE26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07" y="2891744"/>
            <a:ext cx="1038333" cy="1074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077D3F-D5F4-F9D0-2B1F-8ED302FFC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39" y="2858364"/>
            <a:ext cx="1406537" cy="1154082"/>
          </a:xfrm>
          <a:prstGeom prst="rect">
            <a:avLst/>
          </a:prstGeom>
        </p:spPr>
      </p:pic>
      <p:sp>
        <p:nvSpPr>
          <p:cNvPr id="14" name="Cross 13">
            <a:extLst>
              <a:ext uri="{FF2B5EF4-FFF2-40B4-BE49-F238E27FC236}">
                <a16:creationId xmlns:a16="http://schemas.microsoft.com/office/drawing/2014/main" id="{FDC70623-7398-B838-0547-964CE6797DFA}"/>
              </a:ext>
            </a:extLst>
          </p:cNvPr>
          <p:cNvSpPr/>
          <p:nvPr/>
        </p:nvSpPr>
        <p:spPr>
          <a:xfrm>
            <a:off x="2315687" y="3108417"/>
            <a:ext cx="569697" cy="584810"/>
          </a:xfrm>
          <a:prstGeom prst="plus">
            <a:avLst>
              <a:gd name="adj" fmla="val 4624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A5DC70A8-4F5E-12F4-2DA6-D4C26EE1F424}"/>
              </a:ext>
            </a:extLst>
          </p:cNvPr>
          <p:cNvSpPr/>
          <p:nvPr/>
        </p:nvSpPr>
        <p:spPr>
          <a:xfrm>
            <a:off x="4362741" y="3143000"/>
            <a:ext cx="569697" cy="584810"/>
          </a:xfrm>
          <a:prstGeom prst="plus">
            <a:avLst>
              <a:gd name="adj" fmla="val 4624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511D3-7308-867E-1D4C-CED202ED8BA9}"/>
              </a:ext>
            </a:extLst>
          </p:cNvPr>
          <p:cNvSpPr txBox="1"/>
          <p:nvPr/>
        </p:nvSpPr>
        <p:spPr>
          <a:xfrm>
            <a:off x="9760686" y="6047750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875444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Future work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Keyphrase detection system: better alerts, fine-tune the detection,controlling, monitoring can be done using this</a:t>
            </a:r>
          </a:p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7C23F7-C84C-4B1C-EEB3-A22F868393F4}"/>
              </a:ext>
            </a:extLst>
          </p:cNvPr>
          <p:cNvSpPr txBox="1">
            <a:spLocks/>
          </p:cNvSpPr>
          <p:nvPr/>
        </p:nvSpPr>
        <p:spPr>
          <a:xfrm>
            <a:off x="612648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23DF51-759C-367D-8F5F-351E34031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24" y="3582327"/>
            <a:ext cx="10116624" cy="1429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182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Keyphrase detection results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B1217-9175-E5AA-AA09-356CBA78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816" y="1677852"/>
            <a:ext cx="6668367" cy="4669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554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B122C-AEF4-3D81-FD63-059668B1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0BDC-C61E-4078-B691-29BEB40CAE82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E205-33A8-7230-F1E0-205EA012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9C365-B8E9-C08C-3FC0-FF5DB769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B0FDB-200E-C7B2-91A5-FC158999B572}"/>
              </a:ext>
            </a:extLst>
          </p:cNvPr>
          <p:cNvSpPr/>
          <p:nvPr/>
        </p:nvSpPr>
        <p:spPr>
          <a:xfrm>
            <a:off x="2851781" y="2967335"/>
            <a:ext cx="6488438" cy="9233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6084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3E420C-9A31-DDA7-7F7E-6A860812879E}"/>
              </a:ext>
            </a:extLst>
          </p:cNvPr>
          <p:cNvSpPr txBox="1">
            <a:spLocks/>
          </p:cNvSpPr>
          <p:nvPr/>
        </p:nvSpPr>
        <p:spPr>
          <a:xfrm>
            <a:off x="887186" y="518831"/>
            <a:ext cx="10417628" cy="82736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Key features of Coral Mini</a:t>
            </a:r>
            <a:endParaRPr lang="en-IN" sz="4400" b="1" kern="1400">
              <a:solidFill>
                <a:schemeClr val="tx1">
                  <a:lumMod val="85000"/>
                  <a:lumOff val="15000"/>
                </a:schemeClr>
              </a:solidFill>
              <a:latin typeface="adonis-web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E39CA-64B1-4679-6D19-5A3634767F53}"/>
              </a:ext>
            </a:extLst>
          </p:cNvPr>
          <p:cNvSpPr txBox="1"/>
          <p:nvPr/>
        </p:nvSpPr>
        <p:spPr>
          <a:xfrm>
            <a:off x="385782" y="2126211"/>
            <a:ext cx="10417628" cy="393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459"/>
              </a:lnSpc>
              <a:buNone/>
            </a:pPr>
            <a:r>
              <a:rPr lang="en-US" sz="1800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Google Coral Mini offers a range of features that make it a versatile and powerful edge computing device.</a:t>
            </a:r>
            <a:endParaRPr lang="en-US" sz="1800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57A650C6-F9A9-24AB-E4FA-3C18BE5C9BE9}"/>
              </a:ext>
            </a:extLst>
          </p:cNvPr>
          <p:cNvSpPr/>
          <p:nvPr/>
        </p:nvSpPr>
        <p:spPr>
          <a:xfrm>
            <a:off x="1078349" y="3299728"/>
            <a:ext cx="439103" cy="439102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57B2771F-1571-2425-AE8F-9E037DDC13D7}"/>
              </a:ext>
            </a:extLst>
          </p:cNvPr>
          <p:cNvSpPr/>
          <p:nvPr/>
        </p:nvSpPr>
        <p:spPr>
          <a:xfrm>
            <a:off x="1222177" y="3381404"/>
            <a:ext cx="15132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170" b="1" kern="0" spc="-43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17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01B6A863-DBF9-C3D4-352F-CE0D4D2ACA65}"/>
              </a:ext>
            </a:extLst>
          </p:cNvPr>
          <p:cNvSpPr/>
          <p:nvPr/>
        </p:nvSpPr>
        <p:spPr>
          <a:xfrm>
            <a:off x="7377549" y="3299728"/>
            <a:ext cx="439103" cy="439102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9C80373B-38FD-32E6-7E46-ABE34DDE2548}"/>
              </a:ext>
            </a:extLst>
          </p:cNvPr>
          <p:cNvSpPr/>
          <p:nvPr/>
        </p:nvSpPr>
        <p:spPr>
          <a:xfrm>
            <a:off x="7521377" y="3381404"/>
            <a:ext cx="15132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170" b="1" kern="0" spc="-43">
                <a:solidFill>
                  <a:srgbClr val="272525"/>
                </a:solidFill>
                <a:latin typeface="adonis-web" pitchFamily="34" charset="0"/>
                <a:ea typeface="adonis-web" pitchFamily="34" charset="-122"/>
              </a:rPr>
              <a:t>2</a:t>
            </a:r>
            <a:endParaRPr lang="en-US" sz="2170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DED7B8A3-10CC-0DF0-5AF1-E6BD9D5EC280}"/>
              </a:ext>
            </a:extLst>
          </p:cNvPr>
          <p:cNvSpPr/>
          <p:nvPr/>
        </p:nvSpPr>
        <p:spPr>
          <a:xfrm>
            <a:off x="1078349" y="5090428"/>
            <a:ext cx="439103" cy="439102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CDE5612C-B414-6A09-F422-7368572E0AF5}"/>
              </a:ext>
            </a:extLst>
          </p:cNvPr>
          <p:cNvSpPr/>
          <p:nvPr/>
        </p:nvSpPr>
        <p:spPr>
          <a:xfrm>
            <a:off x="1222177" y="5172104"/>
            <a:ext cx="15132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170" b="1" kern="0" spc="-43">
                <a:solidFill>
                  <a:srgbClr val="272525"/>
                </a:solidFill>
                <a:latin typeface="adonis-web" pitchFamily="34" charset="0"/>
                <a:ea typeface="adonis-web" pitchFamily="34" charset="-122"/>
              </a:rPr>
              <a:t>3</a:t>
            </a:r>
            <a:endParaRPr lang="en-US" sz="2170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0B3FBDB8-FD79-EB7F-DF5C-B3081E3C32EC}"/>
              </a:ext>
            </a:extLst>
          </p:cNvPr>
          <p:cNvSpPr/>
          <p:nvPr/>
        </p:nvSpPr>
        <p:spPr>
          <a:xfrm>
            <a:off x="7377489" y="5090368"/>
            <a:ext cx="439103" cy="439102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976FD178-67AC-5C8B-7DEB-C63364B548F7}"/>
              </a:ext>
            </a:extLst>
          </p:cNvPr>
          <p:cNvSpPr/>
          <p:nvPr/>
        </p:nvSpPr>
        <p:spPr>
          <a:xfrm>
            <a:off x="7521377" y="5172104"/>
            <a:ext cx="15132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170" b="1"/>
              <a:t>4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EB32F6FB-172C-2C40-1DBB-07B513829E10}"/>
              </a:ext>
            </a:extLst>
          </p:cNvPr>
          <p:cNvSpPr/>
          <p:nvPr/>
        </p:nvSpPr>
        <p:spPr>
          <a:xfrm>
            <a:off x="1661280" y="3367702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Low Power Consumption</a:t>
            </a:r>
            <a:endParaRPr lang="en-US" sz="1808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FA68F2C1-B0EB-9C95-DC50-E1EF232FFB74}"/>
              </a:ext>
            </a:extLst>
          </p:cNvPr>
          <p:cNvSpPr/>
          <p:nvPr/>
        </p:nvSpPr>
        <p:spPr>
          <a:xfrm>
            <a:off x="7932777" y="3331606"/>
            <a:ext cx="2756416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On-device Machine Learning</a:t>
            </a:r>
            <a:endParaRPr lang="en-US" sz="1808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37AE6358-0F65-0048-ED84-1F5F8EB9D5A7}"/>
              </a:ext>
            </a:extLst>
          </p:cNvPr>
          <p:cNvSpPr/>
          <p:nvPr/>
        </p:nvSpPr>
        <p:spPr>
          <a:xfrm>
            <a:off x="1603435" y="5106588"/>
            <a:ext cx="2566392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Customizable Functionality</a:t>
            </a:r>
            <a:endParaRPr lang="en-US" sz="1808"/>
          </a:p>
        </p:txBody>
      </p:sp>
      <p:sp>
        <p:nvSpPr>
          <p:cNvPr id="25" name="Text 17">
            <a:extLst>
              <a:ext uri="{FF2B5EF4-FFF2-40B4-BE49-F238E27FC236}">
                <a16:creationId xmlns:a16="http://schemas.microsoft.com/office/drawing/2014/main" id="{4A7ADCB0-8E14-2A22-4AB3-788356D5C6CF}"/>
              </a:ext>
            </a:extLst>
          </p:cNvPr>
          <p:cNvSpPr/>
          <p:nvPr/>
        </p:nvSpPr>
        <p:spPr>
          <a:xfrm>
            <a:off x="7932777" y="5160674"/>
            <a:ext cx="2309098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Open Source Ecosystem</a:t>
            </a:r>
            <a:endParaRPr lang="en-US" sz="1808"/>
          </a:p>
        </p:txBody>
      </p:sp>
    </p:spTree>
    <p:extLst>
      <p:ext uri="{BB962C8B-B14F-4D97-AF65-F5344CB8AC3E}">
        <p14:creationId xmlns:p14="http://schemas.microsoft.com/office/powerpoint/2010/main" val="11893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E27E-645B-3920-AFAB-A4FBC3F332DD}"/>
              </a:ext>
            </a:extLst>
          </p:cNvPr>
          <p:cNvSpPr txBox="1">
            <a:spLocks/>
          </p:cNvSpPr>
          <p:nvPr/>
        </p:nvSpPr>
        <p:spPr>
          <a:xfrm>
            <a:off x="735693" y="531531"/>
            <a:ext cx="10720614" cy="8273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kern="0" spc="-6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Environmental Sensor Board?</a:t>
            </a:r>
            <a:endParaRPr lang="en-IN" sz="400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BBA23B6E-CF07-A596-C16D-5A589DBECCA6}"/>
              </a:ext>
            </a:extLst>
          </p:cNvPr>
          <p:cNvSpPr/>
          <p:nvPr/>
        </p:nvSpPr>
        <p:spPr>
          <a:xfrm>
            <a:off x="549593" y="4937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Multiple Sensors</a:t>
            </a:r>
            <a:endParaRPr lang="en-US" sz="2287"/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4D73C38D-D994-EFCD-0604-819B84AFF7F0}"/>
              </a:ext>
            </a:extLst>
          </p:cNvPr>
          <p:cNvSpPr/>
          <p:nvPr/>
        </p:nvSpPr>
        <p:spPr>
          <a:xfrm>
            <a:off x="4988362" y="4937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Monitoring</a:t>
            </a:r>
            <a:endParaRPr lang="en-US" sz="2287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7E329822-257F-1986-8668-274C61BCE4BA}"/>
              </a:ext>
            </a:extLst>
          </p:cNvPr>
          <p:cNvSpPr/>
          <p:nvPr/>
        </p:nvSpPr>
        <p:spPr>
          <a:xfrm>
            <a:off x="9427131" y="4937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Acquisition</a:t>
            </a:r>
            <a:endParaRPr lang="en-US" sz="2287"/>
          </a:p>
        </p:txBody>
      </p:sp>
      <p:pic>
        <p:nvPicPr>
          <p:cNvPr id="1034" name="Picture 10" descr="ckArduino – Seite 3 – Informationen zum Buch und Arduino allgemein">
            <a:extLst>
              <a:ext uri="{FF2B5EF4-FFF2-40B4-BE49-F238E27FC236}">
                <a16:creationId xmlns:a16="http://schemas.microsoft.com/office/drawing/2014/main" id="{49FC7261-47AB-BD89-2AE9-04133FE2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167" y="1825329"/>
            <a:ext cx="5563665" cy="264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7C536-8FF6-4DD3-C6B4-87E3D55D57D5}"/>
              </a:ext>
            </a:extLst>
          </p:cNvPr>
          <p:cNvSpPr txBox="1"/>
          <p:nvPr/>
        </p:nvSpPr>
        <p:spPr>
          <a:xfrm>
            <a:off x="10126626" y="619566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98366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722-1A6A-B8E3-BD19-BF48BF8F4496}"/>
              </a:ext>
            </a:extLst>
          </p:cNvPr>
          <p:cNvSpPr txBox="1">
            <a:spLocks/>
          </p:cNvSpPr>
          <p:nvPr/>
        </p:nvSpPr>
        <p:spPr>
          <a:xfrm>
            <a:off x="527050" y="444500"/>
            <a:ext cx="11137900" cy="7239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de-DE" sz="4400" b="1" kern="1400" err="1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Capabilities</a:t>
            </a: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 </a:t>
            </a:r>
            <a:r>
              <a:rPr lang="de-DE" sz="4400" b="1" kern="1400" err="1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of</a:t>
            </a: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 Environmental Sensor  Board</a:t>
            </a:r>
            <a:endParaRPr lang="en-IN" sz="4400" b="1" kern="1400">
              <a:solidFill>
                <a:schemeClr val="tx1">
                  <a:lumMod val="85000"/>
                  <a:lumOff val="15000"/>
                </a:schemeClr>
              </a:solidFill>
              <a:latin typeface="adonis-web"/>
              <a:cs typeface="Times New Roman" panose="02020603050405020304" pitchFamily="18" charset="0"/>
            </a:endParaRPr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F3C06F04-B2D9-C87B-F28D-82E4AE7A0E23}"/>
              </a:ext>
            </a:extLst>
          </p:cNvPr>
          <p:cNvSpPr/>
          <p:nvPr/>
        </p:nvSpPr>
        <p:spPr>
          <a:xfrm>
            <a:off x="2196346" y="1659890"/>
            <a:ext cx="7799308" cy="4008596"/>
          </a:xfrm>
          <a:prstGeom prst="roundRect">
            <a:avLst>
              <a:gd name="adj" fmla="val 21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8B75AEB2-8DDA-1760-6201-A35AC558599B}"/>
              </a:ext>
            </a:extLst>
          </p:cNvPr>
          <p:cNvSpPr/>
          <p:nvPr/>
        </p:nvSpPr>
        <p:spPr>
          <a:xfrm>
            <a:off x="2203966" y="1667510"/>
            <a:ext cx="7784068" cy="5529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E296BB8B-05B6-E8F5-95E2-8DA6EC10132D}"/>
              </a:ext>
            </a:extLst>
          </p:cNvPr>
          <p:cNvSpPr/>
          <p:nvPr/>
        </p:nvSpPr>
        <p:spPr>
          <a:xfrm>
            <a:off x="2396014" y="1790383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</a:t>
            </a:r>
            <a:endParaRPr lang="en-US" sz="1513" b="1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B2FE2833-36E6-4554-3470-CFFEADD05A0F}"/>
              </a:ext>
            </a:extLst>
          </p:cNvPr>
          <p:cNvSpPr/>
          <p:nvPr/>
        </p:nvSpPr>
        <p:spPr>
          <a:xfrm>
            <a:off x="6291858" y="1790383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513" b="1"/>
          </a:p>
        </p:txBody>
      </p:sp>
      <p:sp>
        <p:nvSpPr>
          <p:cNvPr id="7" name="Shape 7">
            <a:extLst>
              <a:ext uri="{FF2B5EF4-FFF2-40B4-BE49-F238E27FC236}">
                <a16:creationId xmlns:a16="http://schemas.microsoft.com/office/drawing/2014/main" id="{5CC272F0-2957-7367-6CD5-450549E6105D}"/>
              </a:ext>
            </a:extLst>
          </p:cNvPr>
          <p:cNvSpPr/>
          <p:nvPr/>
        </p:nvSpPr>
        <p:spPr>
          <a:xfrm>
            <a:off x="2203966" y="2220436"/>
            <a:ext cx="7784068" cy="8601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CFAC8D14-A210-6B52-BD73-C16FBC187049}"/>
              </a:ext>
            </a:extLst>
          </p:cNvPr>
          <p:cNvSpPr/>
          <p:nvPr/>
        </p:nvSpPr>
        <p:spPr>
          <a:xfrm>
            <a:off x="2396014" y="2343309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Temperature Sensing</a:t>
            </a:r>
            <a:endParaRPr lang="en-US" sz="1513"/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C69AF094-A827-2753-0153-34C8683103D6}"/>
              </a:ext>
            </a:extLst>
          </p:cNvPr>
          <p:cNvSpPr/>
          <p:nvPr/>
        </p:nvSpPr>
        <p:spPr>
          <a:xfrm>
            <a:off x="6291858" y="2343309"/>
            <a:ext cx="3504128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Measures ambient temperature for precise monitoring.</a:t>
            </a:r>
            <a:endParaRPr lang="en-US" sz="1513"/>
          </a:p>
        </p:txBody>
      </p:sp>
      <p:sp>
        <p:nvSpPr>
          <p:cNvPr id="10" name="Shape 10">
            <a:extLst>
              <a:ext uri="{FF2B5EF4-FFF2-40B4-BE49-F238E27FC236}">
                <a16:creationId xmlns:a16="http://schemas.microsoft.com/office/drawing/2014/main" id="{691ECBFD-B4B1-3698-6B97-E7F8CF14A603}"/>
              </a:ext>
            </a:extLst>
          </p:cNvPr>
          <p:cNvSpPr/>
          <p:nvPr/>
        </p:nvSpPr>
        <p:spPr>
          <a:xfrm>
            <a:off x="2203966" y="3080544"/>
            <a:ext cx="7784068" cy="860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7E8756D5-871B-85AD-7E88-7B1330665919}"/>
              </a:ext>
            </a:extLst>
          </p:cNvPr>
          <p:cNvSpPr/>
          <p:nvPr/>
        </p:nvSpPr>
        <p:spPr>
          <a:xfrm>
            <a:off x="2396014" y="3203416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Humidity Sensing</a:t>
            </a:r>
            <a:endParaRPr lang="en-US" sz="1513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48B9102D-F724-EDD7-35CA-70F9ED63119D}"/>
              </a:ext>
            </a:extLst>
          </p:cNvPr>
          <p:cNvSpPr/>
          <p:nvPr/>
        </p:nvSpPr>
        <p:spPr>
          <a:xfrm>
            <a:off x="6291858" y="3203416"/>
            <a:ext cx="3504128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Determines relative humidity levels in the environment.</a:t>
            </a:r>
            <a:endParaRPr lang="en-US" sz="1513"/>
          </a:p>
        </p:txBody>
      </p:sp>
      <p:sp>
        <p:nvSpPr>
          <p:cNvPr id="13" name="Shape 13">
            <a:extLst>
              <a:ext uri="{FF2B5EF4-FFF2-40B4-BE49-F238E27FC236}">
                <a16:creationId xmlns:a16="http://schemas.microsoft.com/office/drawing/2014/main" id="{5C54ACF6-3192-A5A7-7186-08222B91CCA0}"/>
              </a:ext>
            </a:extLst>
          </p:cNvPr>
          <p:cNvSpPr/>
          <p:nvPr/>
        </p:nvSpPr>
        <p:spPr>
          <a:xfrm>
            <a:off x="2203966" y="3940651"/>
            <a:ext cx="7784068" cy="8601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4">
            <a:extLst>
              <a:ext uri="{FF2B5EF4-FFF2-40B4-BE49-F238E27FC236}">
                <a16:creationId xmlns:a16="http://schemas.microsoft.com/office/drawing/2014/main" id="{870FC8E4-41A8-8E1D-D8B8-2D3A5F6AC872}"/>
              </a:ext>
            </a:extLst>
          </p:cNvPr>
          <p:cNvSpPr/>
          <p:nvPr/>
        </p:nvSpPr>
        <p:spPr>
          <a:xfrm>
            <a:off x="2396014" y="4063524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Pressure Sensing</a:t>
            </a:r>
            <a:endParaRPr lang="en-US" sz="1513"/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7138E061-E905-8607-36BF-B3CD2F721C96}"/>
              </a:ext>
            </a:extLst>
          </p:cNvPr>
          <p:cNvSpPr/>
          <p:nvPr/>
        </p:nvSpPr>
        <p:spPr>
          <a:xfrm>
            <a:off x="6291858" y="4063524"/>
            <a:ext cx="3504128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Measures atmospheric pressure for altitude and weather analysis.</a:t>
            </a:r>
            <a:endParaRPr lang="en-US" sz="1513"/>
          </a:p>
        </p:txBody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2D828452-CFE7-3F08-88B0-8324E6702EEB}"/>
              </a:ext>
            </a:extLst>
          </p:cNvPr>
          <p:cNvSpPr/>
          <p:nvPr/>
        </p:nvSpPr>
        <p:spPr>
          <a:xfrm>
            <a:off x="2203966" y="4800759"/>
            <a:ext cx="7784068" cy="860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9529000B-CCF2-D3D3-1093-A29F63067045}"/>
              </a:ext>
            </a:extLst>
          </p:cNvPr>
          <p:cNvSpPr/>
          <p:nvPr/>
        </p:nvSpPr>
        <p:spPr>
          <a:xfrm>
            <a:off x="2396014" y="4923631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Light Sensing</a:t>
            </a:r>
            <a:endParaRPr lang="en-US" sz="1513"/>
          </a:p>
        </p:txBody>
      </p:sp>
      <p:sp>
        <p:nvSpPr>
          <p:cNvPr id="18" name="Text 18">
            <a:extLst>
              <a:ext uri="{FF2B5EF4-FFF2-40B4-BE49-F238E27FC236}">
                <a16:creationId xmlns:a16="http://schemas.microsoft.com/office/drawing/2014/main" id="{9B04B31F-4BEB-92AF-2CD2-301B3A0E8D7A}"/>
              </a:ext>
            </a:extLst>
          </p:cNvPr>
          <p:cNvSpPr/>
          <p:nvPr/>
        </p:nvSpPr>
        <p:spPr>
          <a:xfrm>
            <a:off x="6291858" y="4923631"/>
            <a:ext cx="3504128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ambient light intensity for illumination control and analysis.</a:t>
            </a:r>
            <a:endParaRPr lang="en-US" sz="1513"/>
          </a:p>
        </p:txBody>
      </p:sp>
    </p:spTree>
    <p:extLst>
      <p:ext uri="{BB962C8B-B14F-4D97-AF65-F5344CB8AC3E}">
        <p14:creationId xmlns:p14="http://schemas.microsoft.com/office/powerpoint/2010/main" val="104274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0780-0E77-43C5-E12A-E8BE1C864215}"/>
              </a:ext>
            </a:extLst>
          </p:cNvPr>
          <p:cNvSpPr txBox="1">
            <a:spLocks/>
          </p:cNvSpPr>
          <p:nvPr/>
        </p:nvSpPr>
        <p:spPr>
          <a:xfrm>
            <a:off x="527050" y="417257"/>
            <a:ext cx="11137900" cy="7239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Applications and Use cases</a:t>
            </a:r>
            <a:endParaRPr lang="en-IN" sz="4400" b="1" kern="1400">
              <a:solidFill>
                <a:schemeClr val="tx1">
                  <a:lumMod val="85000"/>
                  <a:lumOff val="15000"/>
                </a:schemeClr>
              </a:solidFill>
              <a:latin typeface="adonis-web"/>
              <a:cs typeface="Times New Roman" panose="02020603050405020304" pitchFamily="18" charset="0"/>
            </a:endParaRPr>
          </a:p>
        </p:txBody>
      </p:sp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8D96CC62-9F7E-8E0F-698F-258F5BFD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38" y="1761411"/>
            <a:ext cx="431959" cy="431959"/>
          </a:xfrm>
          <a:prstGeom prst="rect">
            <a:avLst/>
          </a:prstGeom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7B98331E-5FC0-1761-6B23-D575FF4B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7" y="5080713"/>
            <a:ext cx="431959" cy="431959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F8F6FA8B-79C6-8931-F977-75B896FB4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338" y="2799001"/>
            <a:ext cx="431959" cy="431959"/>
          </a:xfrm>
          <a:prstGeom prst="rect">
            <a:avLst/>
          </a:prstGeom>
        </p:spPr>
      </p:pic>
      <p:pic>
        <p:nvPicPr>
          <p:cNvPr id="6" name="Image 5" descr="preencoded.png">
            <a:extLst>
              <a:ext uri="{FF2B5EF4-FFF2-40B4-BE49-F238E27FC236}">
                <a16:creationId xmlns:a16="http://schemas.microsoft.com/office/drawing/2014/main" id="{332AC745-D5B6-5CE2-410C-6E8C4BC43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3939857"/>
            <a:ext cx="431959" cy="431959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5FD02C3E-0ECC-D5D1-ACA0-FABF6B43D6A2}"/>
              </a:ext>
            </a:extLst>
          </p:cNvPr>
          <p:cNvSpPr/>
          <p:nvPr/>
        </p:nvSpPr>
        <p:spPr>
          <a:xfrm>
            <a:off x="5445880" y="1802070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Smart Agriculture</a:t>
            </a:r>
            <a:endParaRPr lang="en-US" sz="1808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7794586-66A5-E009-E53B-BD4C57743D89}"/>
              </a:ext>
            </a:extLst>
          </p:cNvPr>
          <p:cNvSpPr/>
          <p:nvPr/>
        </p:nvSpPr>
        <p:spPr>
          <a:xfrm>
            <a:off x="5445880" y="2849801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Environmental Monitoring</a:t>
            </a:r>
            <a:endParaRPr lang="en-US" sz="1808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027ED6A-3BD4-978E-1B27-AC64213491E1}"/>
              </a:ext>
            </a:extLst>
          </p:cNvPr>
          <p:cNvSpPr/>
          <p:nvPr/>
        </p:nvSpPr>
        <p:spPr>
          <a:xfrm>
            <a:off x="5445880" y="3965218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Building Automation</a:t>
            </a:r>
            <a:endParaRPr lang="en-US" sz="1808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6FF1358-DAA2-EB00-768C-A371BC58FB7B}"/>
              </a:ext>
            </a:extLst>
          </p:cNvPr>
          <p:cNvSpPr/>
          <p:nvPr/>
        </p:nvSpPr>
        <p:spPr>
          <a:xfrm>
            <a:off x="5445880" y="5093296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Industrial Automation</a:t>
            </a:r>
            <a:endParaRPr lang="en-US" sz="1808"/>
          </a:p>
        </p:txBody>
      </p:sp>
    </p:spTree>
    <p:extLst>
      <p:ext uri="{BB962C8B-B14F-4D97-AF65-F5344CB8AC3E}">
        <p14:creationId xmlns:p14="http://schemas.microsoft.com/office/powerpoint/2010/main" val="272519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7FAE8B-5758-AAAF-D663-AB256534D391}"/>
              </a:ext>
            </a:extLst>
          </p:cNvPr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Sensor Fusion 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0E06A-5AD7-4B3C-62A4-B399CDB6407B}"/>
              </a:ext>
            </a:extLst>
          </p:cNvPr>
          <p:cNvSpPr>
            <a:spLocks/>
          </p:cNvSpPr>
          <p:nvPr/>
        </p:nvSpPr>
        <p:spPr>
          <a:xfrm>
            <a:off x="9967918" y="4696973"/>
            <a:ext cx="1497309" cy="194876"/>
          </a:xfrm>
          <a:prstGeom prst="rect">
            <a:avLst/>
          </a:prstGeom>
        </p:spPr>
        <p:txBody>
          <a:bodyPr/>
          <a:lstStyle/>
          <a:p>
            <a:pPr defTabSz="484632">
              <a:spcAft>
                <a:spcPts val="600"/>
              </a:spcAft>
            </a:pPr>
            <a:r>
              <a:rPr lang="en-US" sz="95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
             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AB45D-698E-99B5-80FB-08F2F86ECC59}"/>
              </a:ext>
            </a:extLst>
          </p:cNvPr>
          <p:cNvSpPr>
            <a:spLocks/>
          </p:cNvSpPr>
          <p:nvPr/>
        </p:nvSpPr>
        <p:spPr>
          <a:xfrm>
            <a:off x="11438666" y="4696973"/>
            <a:ext cx="229078" cy="194876"/>
          </a:xfrm>
          <a:prstGeom prst="rect">
            <a:avLst/>
          </a:prstGeom>
        </p:spPr>
        <p:txBody>
          <a:bodyPr/>
          <a:lstStyle/>
          <a:p>
            <a:pPr defTabSz="484632">
              <a:spcAft>
                <a:spcPts val="600"/>
              </a:spcAft>
            </a:pPr>
            <a:fld id="{CC057153-B650-4DEB-B370-79DDCFDCE934}" type="slidenum">
              <a:rPr lang="en-US" sz="95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84632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6DA4A-DE97-5DA8-5392-595315DE9191}"/>
              </a:ext>
            </a:extLst>
          </p:cNvPr>
          <p:cNvSpPr txBox="1"/>
          <p:nvPr/>
        </p:nvSpPr>
        <p:spPr>
          <a:xfrm>
            <a:off x="4961949" y="265480"/>
            <a:ext cx="59367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4000" b="1" kern="1200">
                <a:latin typeface="+mn-lt"/>
                <a:ea typeface="+mn-ea"/>
                <a:cs typeface="+mn-cs"/>
              </a:rPr>
              <a:t>What is Sensor Fusion?</a:t>
            </a:r>
            <a:endParaRPr lang="en-US" sz="4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10A86-468C-0C36-03F5-74880C711837}"/>
              </a:ext>
            </a:extLst>
          </p:cNvPr>
          <p:cNvSpPr txBox="1"/>
          <p:nvPr/>
        </p:nvSpPr>
        <p:spPr>
          <a:xfrm>
            <a:off x="4961950" y="1716328"/>
            <a:ext cx="2259239" cy="3770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The process of combining data from multiple sensors to improve the accuracy and reliability of information. There are two main types of sensor fusion techniques:</a:t>
            </a:r>
            <a:endParaRPr lang="en-US" sz="1600" kern="1200">
              <a:latin typeface="+mn-lt"/>
            </a:endParaRPr>
          </a:p>
          <a:p>
            <a:pPr defTabSz="484632">
              <a:spcAft>
                <a:spcPts val="600"/>
              </a:spcAft>
            </a:pPr>
            <a:endParaRPr lang="en-US" sz="1600" kern="1200">
              <a:latin typeface="+mn-lt"/>
            </a:endParaRPr>
          </a:p>
          <a:p>
            <a:pPr defTabSz="484632"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● Decision Level Fusion </a:t>
            </a:r>
            <a:endParaRPr lang="en-US" sz="1600"/>
          </a:p>
          <a:p>
            <a:pPr defTabSz="484632"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● Feature Level Fusion </a:t>
            </a:r>
            <a:endParaRPr lang="en-US"/>
          </a:p>
        </p:txBody>
      </p:sp>
      <p:pic>
        <p:nvPicPr>
          <p:cNvPr id="10" name="Picture 9" descr="A diagram of a car&#10;&#10;Description automatically generated">
            <a:extLst>
              <a:ext uri="{FF2B5EF4-FFF2-40B4-BE49-F238E27FC236}">
                <a16:creationId xmlns:a16="http://schemas.microsoft.com/office/drawing/2014/main" id="{75C1BDE3-C8EC-D25F-D7A0-D09E4AAF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473" y="1975295"/>
            <a:ext cx="4856830" cy="3367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D2D4D3-E6C7-EF76-94F4-4C36127B13A5}"/>
              </a:ext>
            </a:extLst>
          </p:cNvPr>
          <p:cNvSpPr txBox="1"/>
          <p:nvPr/>
        </p:nvSpPr>
        <p:spPr>
          <a:xfrm>
            <a:off x="10564763" y="6330910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22451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4BE732-EF8E-676E-F90D-DC652B283126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 Level Fusion </a:t>
            </a:r>
          </a:p>
        </p:txBody>
      </p:sp>
      <p:pic>
        <p:nvPicPr>
          <p:cNvPr id="8" name="Picture 7" descr="A house with a wifi symbol&#10;&#10;Description automatically generated">
            <a:extLst>
              <a:ext uri="{FF2B5EF4-FFF2-40B4-BE49-F238E27FC236}">
                <a16:creationId xmlns:a16="http://schemas.microsoft.com/office/drawing/2014/main" id="{DADA73FE-B5F0-F3B3-EC6A-F9D945AC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21232"/>
            <a:ext cx="4777381" cy="384579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B2D17-0727-DB81-73B4-5EE4AADC3A26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It is a process in which multiple independent decisions or outputs from different sources or subsystems are combined or aggregated to make a final decision or inference. </a:t>
            </a:r>
            <a:br>
              <a:rPr lang="en-US" sz="1600"/>
            </a:br>
            <a:r>
              <a:rPr lang="en-US" sz="1600"/>
              <a:t>Example: Smart-Home security.</a:t>
            </a:r>
            <a:br>
              <a:rPr lang="en-US" sz="1600"/>
            </a:br>
            <a:r>
              <a:rPr lang="en-US" sz="1600"/>
              <a:t>Decision-level fusion works as follows: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● Individual Sensor Decisions.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● Decision Combination.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● Voting or Consensus.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● Action.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8B02A-221C-E982-9A27-F2837F73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B26D2D-C32A-43E0-9624-C45E133B9625}" type="datetime1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7/17/2024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D58A3-747B-B2F5-5C84-A7B5BBD1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54628-D78F-7002-EB1F-48E2AD51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0174D-BD3A-FEF1-BEA7-F119F3816E26}"/>
              </a:ext>
            </a:extLst>
          </p:cNvPr>
          <p:cNvSpPr txBox="1"/>
          <p:nvPr/>
        </p:nvSpPr>
        <p:spPr>
          <a:xfrm>
            <a:off x="704260" y="5915353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338123625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1627</Words>
  <Application>Microsoft Office PowerPoint</Application>
  <PresentationFormat>Widescreen</PresentationFormat>
  <Paragraphs>290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adonis-web</vt:lpstr>
      <vt:lpstr>Arial</vt:lpstr>
      <vt:lpstr>Arial Rounded MT Bold</vt:lpstr>
      <vt:lpstr>Calibri</vt:lpstr>
      <vt:lpstr>Neue Haas Grotesk Text Pro</vt:lpstr>
      <vt:lpstr>Source Sans Pro</vt:lpstr>
      <vt:lpstr>Times New Roman</vt:lpstr>
      <vt:lpstr>VanillaVTI</vt:lpstr>
      <vt:lpstr>Edge-AI with Google Edge TPU: Sensor Fusion (Camera + COx Sensor)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- TensorFlow</vt:lpstr>
      <vt:lpstr>Advantages and Limitations of TensorFlow Lite</vt:lpstr>
      <vt:lpstr>Image Classification  </vt:lpstr>
      <vt:lpstr>Object Detection</vt:lpstr>
      <vt:lpstr>Image Classification vs Object Detection  </vt:lpstr>
      <vt:lpstr>COCO Dataset  </vt:lpstr>
      <vt:lpstr>Use case : Fire Detection</vt:lpstr>
      <vt:lpstr>Installation of object detection model</vt:lpstr>
      <vt:lpstr>Calibration of the Carbon Monoxide Sensor</vt:lpstr>
      <vt:lpstr>Connection for the complete setup</vt:lpstr>
      <vt:lpstr>Modification of the sensor fusion code</vt:lpstr>
      <vt:lpstr>Object detection code</vt:lpstr>
      <vt:lpstr>Main function call</vt:lpstr>
      <vt:lpstr>PowerPoint Presentation</vt:lpstr>
      <vt:lpstr>How to run</vt:lpstr>
      <vt:lpstr>How to run – additional steps</vt:lpstr>
      <vt:lpstr>Results</vt:lpstr>
      <vt:lpstr>Results</vt:lpstr>
      <vt:lpstr>Applications</vt:lpstr>
      <vt:lpstr>Lessons Learnt</vt:lpstr>
      <vt:lpstr>Lessons Learnt</vt:lpstr>
      <vt:lpstr>Lessons Learnt</vt:lpstr>
      <vt:lpstr>Future work</vt:lpstr>
      <vt:lpstr>Future work</vt:lpstr>
      <vt:lpstr>Keyphrase detection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Edge-AI with Google Edge TPU: Sensor Fusion (Camera + COx Sensor)</dc:title>
  <dc:creator>Rakshitha Kukke Prakash</dc:creator>
  <cp:lastModifiedBy>Samanvitha M</cp:lastModifiedBy>
  <cp:revision>2</cp:revision>
  <dcterms:created xsi:type="dcterms:W3CDTF">2024-07-10T18:00:03Z</dcterms:created>
  <dcterms:modified xsi:type="dcterms:W3CDTF">2024-07-17T10:41:33Z</dcterms:modified>
</cp:coreProperties>
</file>